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308" r:id="rId3"/>
    <p:sldId id="321" r:id="rId4"/>
    <p:sldId id="322" r:id="rId5"/>
    <p:sldId id="288" r:id="rId6"/>
    <p:sldId id="274" r:id="rId7"/>
    <p:sldId id="289" r:id="rId8"/>
    <p:sldId id="287" r:id="rId9"/>
    <p:sldId id="290" r:id="rId10"/>
    <p:sldId id="292" r:id="rId11"/>
    <p:sldId id="294" r:id="rId12"/>
    <p:sldId id="293" r:id="rId13"/>
    <p:sldId id="291" r:id="rId14"/>
    <p:sldId id="300" r:id="rId15"/>
    <p:sldId id="305" r:id="rId16"/>
    <p:sldId id="302" r:id="rId17"/>
    <p:sldId id="354" r:id="rId18"/>
    <p:sldId id="303" r:id="rId19"/>
    <p:sldId id="304" r:id="rId20"/>
    <p:sldId id="339" r:id="rId21"/>
    <p:sldId id="326" r:id="rId22"/>
    <p:sldId id="337" r:id="rId23"/>
    <p:sldId id="336" r:id="rId24"/>
    <p:sldId id="333" r:id="rId25"/>
    <p:sldId id="353" r:id="rId26"/>
    <p:sldId id="340" r:id="rId27"/>
    <p:sldId id="332" r:id="rId28"/>
    <p:sldId id="334" r:id="rId29"/>
    <p:sldId id="331" r:id="rId30"/>
    <p:sldId id="343" r:id="rId31"/>
    <p:sldId id="346" r:id="rId32"/>
    <p:sldId id="347" r:id="rId33"/>
    <p:sldId id="349" r:id="rId34"/>
    <p:sldId id="352" r:id="rId35"/>
    <p:sldId id="356" r:id="rId36"/>
    <p:sldId id="357" r:id="rId37"/>
    <p:sldId id="358" r:id="rId38"/>
    <p:sldId id="361" r:id="rId39"/>
    <p:sldId id="329" r:id="rId40"/>
    <p:sldId id="26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9"/>
    <a:srgbClr val="EB701D"/>
    <a:srgbClr val="EBEDF2"/>
    <a:srgbClr val="FFCF5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9" autoAdjust="0"/>
    <p:restoredTop sz="88915" autoAdjust="0"/>
  </p:normalViewPr>
  <p:slideViewPr>
    <p:cSldViewPr snapToGrid="0" showGuides="1">
      <p:cViewPr>
        <p:scale>
          <a:sx n="80" d="100"/>
          <a:sy n="80" d="100"/>
        </p:scale>
        <p:origin x="2136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relying on large efforts to change the organization and add business value, putting all your eggs in a single basket</a:t>
            </a:r>
          </a:p>
          <a:p>
            <a:r>
              <a:rPr lang="en-US" dirty="0"/>
              <a:t>Implies being able to clearly see the end from the beginning</a:t>
            </a:r>
          </a:p>
          <a:p>
            <a:r>
              <a:rPr lang="en-US" dirty="0"/>
              <a:t>Huge opportunity cost</a:t>
            </a:r>
          </a:p>
          <a:p>
            <a:r>
              <a:rPr lang="en-US" dirty="0"/>
              <a:t>Feel your way along and change to what’s working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Serverless</a:t>
            </a:r>
            <a:r>
              <a:rPr lang="en-US" dirty="0"/>
              <a:t> is a unique opportunity to free your people’s brains to solve business problems instead of IT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5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5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 b="6250"/>
          <a:stretch/>
        </p:blipFill>
        <p:spPr>
          <a:xfrm>
            <a:off x="0" y="0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r="17130"/>
          <a:stretch/>
        </p:blipFill>
        <p:spPr>
          <a:xfrm>
            <a:off x="-1" y="0"/>
            <a:ext cx="12192001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8360"/>
          <a:stretch/>
        </p:blipFill>
        <p:spPr>
          <a:xfrm>
            <a:off x="0" y="0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249" y="2990132"/>
            <a:ext cx="11169502" cy="866829"/>
            <a:chOff x="511249" y="2990132"/>
            <a:chExt cx="11169502" cy="866829"/>
          </a:xfrm>
        </p:grpSpPr>
        <p:sp>
          <p:nvSpPr>
            <p:cNvPr id="30" name="Rectangle 29"/>
            <p:cNvSpPr/>
            <p:nvPr/>
          </p:nvSpPr>
          <p:spPr>
            <a:xfrm>
              <a:off x="7191449" y="3001039"/>
              <a:ext cx="2244651" cy="855921"/>
            </a:xfrm>
            <a:prstGeom prst="rect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0321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60 - 80%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46796" y="2990132"/>
              <a:ext cx="2244651" cy="855921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65668" y="3087353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40 - 60%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2145" y="3001039"/>
              <a:ext cx="2244651" cy="855921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21017" y="309826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20 - 40%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249" y="3001040"/>
              <a:ext cx="11169502" cy="85592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982" y="1232245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5833" y="926499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589" y="926499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9423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8481237" y="36484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4794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1225" y="2954950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4501" y="2976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22604"/>
            <a:ext cx="8120418" cy="45947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0" y="4644714"/>
            <a:ext cx="9144000" cy="15323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We have nothing new to offer</a:t>
            </a:r>
          </a:p>
        </p:txBody>
      </p:sp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912" y="2573054"/>
            <a:ext cx="6161912" cy="3552428"/>
            <a:chOff x="-609600" y="2468279"/>
            <a:chExt cx="6343650" cy="365720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00" y="2557179"/>
              <a:ext cx="6343650" cy="3568303"/>
            </a:xfrm>
            <a:prstGeom prst="rect">
              <a:avLst/>
            </a:prstGeom>
          </p:spPr>
        </p:pic>
        <p:pic>
          <p:nvPicPr>
            <p:cNvPr id="10" name="Graphic 5" descr="Flas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10912">
              <a:off x="-7158" y="2468279"/>
              <a:ext cx="2212678" cy="2212678"/>
            </a:xfrm>
            <a:prstGeom prst="rect">
              <a:avLst/>
            </a:prstGeom>
          </p:spPr>
        </p:pic>
        <p:pic>
          <p:nvPicPr>
            <p:cNvPr id="11" name="Graphic 6" descr="Flask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27814">
              <a:off x="3727380" y="3504166"/>
              <a:ext cx="1826730" cy="1826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69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216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57626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3738" y="448916"/>
            <a:ext cx="8724525" cy="3638550"/>
            <a:chOff x="2092322" y="1163898"/>
            <a:chExt cx="8724525" cy="3638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2" y="1163898"/>
              <a:ext cx="3638550" cy="3638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97" y="1163898"/>
              <a:ext cx="3638550" cy="36385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33738" y="4087466"/>
            <a:ext cx="363855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Jack Warner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jack.warner@parivedasolutions.com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jackwarner</a:t>
            </a:r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19713" y="4087466"/>
            <a:ext cx="363855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Phillip Manwaring</a:t>
            </a:r>
          </a:p>
          <a:p>
            <a:pPr algn="ctr"/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phillip.manwaring@parivedasolutions.com</a:t>
            </a:r>
          </a:p>
          <a:p>
            <a:r>
              <a:rPr lang="en-US" sz="1400" dirty="0"/>
              <a:t>     /</a:t>
            </a:r>
            <a:r>
              <a:rPr lang="en-US" sz="1400" dirty="0" err="1"/>
              <a:t>manwaring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6819713" y="4961111"/>
            <a:ext cx="279888" cy="277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24388" r="37207" b="24707"/>
          <a:stretch/>
        </p:blipFill>
        <p:spPr>
          <a:xfrm flipH="1">
            <a:off x="1733738" y="4961111"/>
            <a:ext cx="279888" cy="2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83441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Catalysts change the equation</a:t>
            </a:r>
          </a:p>
        </p:txBody>
      </p:sp>
      <p:sp>
        <p:nvSpPr>
          <p:cNvPr id="15" name="TextBox 14"/>
          <p:cNvSpPr txBox="1"/>
          <p:nvPr/>
        </p:nvSpPr>
        <p:spPr>
          <a:xfrm rot="20893601">
            <a:off x="5677620" y="1548902"/>
            <a:ext cx="7115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Serverless </a:t>
            </a:r>
          </a:p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rPr>
              <a:t>is the catalyst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343" y="528819"/>
            <a:ext cx="9144000" cy="2387600"/>
          </a:xfrm>
        </p:spPr>
        <p:txBody>
          <a:bodyPr/>
          <a:lstStyle/>
          <a:p>
            <a:r>
              <a:rPr lang="en-US" dirty="0"/>
              <a:t>(not very)</a:t>
            </a:r>
            <a:br>
              <a:rPr lang="en-US" dirty="0"/>
            </a:br>
            <a:r>
              <a:rPr lang="en-US" dirty="0"/>
              <a:t>Bold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0" y="0"/>
            <a:ext cx="12192000" cy="61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3"/>
          <a:stretch/>
        </p:blipFill>
        <p:spPr>
          <a:xfrm>
            <a:off x="0" y="-1"/>
            <a:ext cx="12192000" cy="6140451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444500"/>
            <a:ext cx="5238750" cy="5238750"/>
          </a:xfrm>
          <a:prstGeom prst="rect">
            <a:avLst/>
          </a:prstGeom>
        </p:spPr>
      </p:pic>
      <p:sp>
        <p:nvSpPr>
          <p:cNvPr id="3" name="&quot;Not Allowed&quot; Symbol 2"/>
          <p:cNvSpPr/>
          <p:nvPr/>
        </p:nvSpPr>
        <p:spPr>
          <a:xfrm rot="5400000">
            <a:off x="3108325" y="76200"/>
            <a:ext cx="5975350" cy="5975350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16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5" y="-1170198"/>
            <a:ext cx="9026470" cy="473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5265"/>
            <a:ext cx="9144000" cy="2387600"/>
          </a:xfrm>
        </p:spPr>
        <p:txBody>
          <a:bodyPr/>
          <a:lstStyle/>
          <a:p>
            <a:r>
              <a:rPr lang="en-US" dirty="0"/>
              <a:t>Cloud adoption</a:t>
            </a:r>
            <a:br>
              <a:rPr lang="en-US" dirty="0"/>
            </a:br>
            <a:r>
              <a:rPr lang="en-US" dirty="0"/>
              <a:t>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32825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Time-to-Market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" b="4472"/>
          <a:stretch/>
        </p:blipFill>
        <p:spPr>
          <a:xfrm>
            <a:off x="0" y="-38911"/>
            <a:ext cx="12192000" cy="61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87" y="267513"/>
            <a:ext cx="9140626" cy="58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Small, product focused teams</a:t>
            </a:r>
          </a:p>
        </p:txBody>
      </p:sp>
      <p:pic>
        <p:nvPicPr>
          <p:cNvPr id="4" name="Graphic 3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397" y="4176231"/>
            <a:ext cx="2097050" cy="2097050"/>
          </a:xfrm>
          <a:prstGeom prst="rect">
            <a:avLst/>
          </a:prstGeom>
        </p:spPr>
      </p:pic>
      <p:pic>
        <p:nvPicPr>
          <p:cNvPr id="9" name="Graphic 8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544" y="4176231"/>
            <a:ext cx="2097050" cy="2097050"/>
          </a:xfrm>
          <a:prstGeom prst="rect">
            <a:avLst/>
          </a:prstGeom>
        </p:spPr>
      </p:pic>
      <p:pic>
        <p:nvPicPr>
          <p:cNvPr id="10" name="Graphic 9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645" y="1395523"/>
            <a:ext cx="2097050" cy="2097050"/>
          </a:xfrm>
          <a:prstGeom prst="rect">
            <a:avLst/>
          </a:prstGeom>
        </p:spPr>
      </p:pic>
      <p:pic>
        <p:nvPicPr>
          <p:cNvPr id="11" name="Graphic 10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7475" y="-191074"/>
            <a:ext cx="2097050" cy="2097050"/>
          </a:xfrm>
          <a:prstGeom prst="rect">
            <a:avLst/>
          </a:prstGeom>
        </p:spPr>
      </p:pic>
      <p:pic>
        <p:nvPicPr>
          <p:cNvPr id="12" name="Graphic 11" descr="Netwo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801" y="1395523"/>
            <a:ext cx="2097050" cy="20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3"/>
          <a:stretch/>
        </p:blipFill>
        <p:spPr>
          <a:xfrm>
            <a:off x="0" y="0"/>
            <a:ext cx="12192000" cy="61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87" y="1024471"/>
            <a:ext cx="8779840" cy="39159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driven</a:t>
            </a:r>
            <a:br>
              <a:rPr lang="en-US" dirty="0"/>
            </a:br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3056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7" name="Graphic 6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8" name="Graphic 7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9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5"/>
          <a:stretch/>
        </p:blipFill>
        <p:spPr>
          <a:xfrm>
            <a:off x="0" y="-1"/>
            <a:ext cx="12192000" cy="6136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" r="9078" b="3689"/>
          <a:stretch/>
        </p:blipFill>
        <p:spPr>
          <a:xfrm>
            <a:off x="4364610" y="2646969"/>
            <a:ext cx="3544480" cy="38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6280" y="178417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The End of </a:t>
            </a:r>
            <a:br>
              <a:rPr lang="en-US" dirty="0"/>
            </a:br>
            <a:r>
              <a:rPr lang="en-US" dirty="0" err="1"/>
              <a:t>Brooks’s</a:t>
            </a:r>
            <a:r>
              <a:rPr lang="en-US" dirty="0"/>
              <a:t>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88" y="753791"/>
            <a:ext cx="3038149" cy="4784750"/>
          </a:xfrm>
          <a:prstGeom prst="rect">
            <a:avLst/>
          </a:prstGeom>
        </p:spPr>
      </p:pic>
      <p:sp>
        <p:nvSpPr>
          <p:cNvPr id="5" name="&quot;Not Allowed&quot; Symbol 2"/>
          <p:cNvSpPr/>
          <p:nvPr/>
        </p:nvSpPr>
        <p:spPr>
          <a:xfrm rot="5400000">
            <a:off x="7270008" y="753791"/>
            <a:ext cx="4692307" cy="4692307"/>
          </a:xfrm>
          <a:prstGeom prst="noSmoking">
            <a:avLst>
              <a:gd name="adj" fmla="val 36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0" r="-12371"/>
          <a:stretch/>
        </p:blipFill>
        <p:spPr>
          <a:xfrm>
            <a:off x="6096000" y="0"/>
            <a:ext cx="7308914" cy="612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/>
          <a:stretch/>
        </p:blipFill>
        <p:spPr>
          <a:xfrm>
            <a:off x="0" y="0"/>
            <a:ext cx="6096000" cy="61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4995" y="1415876"/>
            <a:ext cx="5923007" cy="306757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Serverless</a:t>
            </a:r>
            <a:br>
              <a:rPr lang="en-US" dirty="0"/>
            </a:br>
            <a:r>
              <a:rPr lang="en-US" dirty="0"/>
              <a:t>Usage Data </a:t>
            </a:r>
            <a:br>
              <a:rPr lang="en-US" dirty="0"/>
            </a:br>
            <a:r>
              <a:rPr lang="en-US" dirty="0"/>
              <a:t>+ ML </a:t>
            </a:r>
            <a:br>
              <a:rPr lang="en-US" dirty="0"/>
            </a:br>
            <a:r>
              <a:rPr lang="en-US" sz="3200" dirty="0"/>
              <a:t>-</a:t>
            </a:r>
            <a:br>
              <a:rPr lang="en-US" dirty="0"/>
            </a:br>
            <a:r>
              <a:rPr lang="en-US" dirty="0"/>
              <a:t>Product </a:t>
            </a:r>
            <a:br>
              <a:rPr lang="en-US" dirty="0"/>
            </a:br>
            <a:r>
              <a:rPr lang="en-US" dirty="0"/>
              <a:t>Self-Assembly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349"/>
            <a:ext cx="6567290" cy="546662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7132320" y="3461656"/>
            <a:ext cx="48056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6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>
                        <a14:foregroundMark x1="30371" y1="50295" x2="30371" y2="50295"/>
                        <a14:foregroundMark x1="24805" y1="60803" x2="24805" y2="60803"/>
                        <a14:foregroundMark x1="10742" y1="61865" x2="10742" y2="61865"/>
                        <a14:foregroundMark x1="71582" y1="95396" x2="71582" y2="95396"/>
                        <a14:foregroundMark x1="41016" y1="97521" x2="41016" y2="97521"/>
                        <a14:foregroundMark x1="48242" y1="97166" x2="48242" y2="97166"/>
                        <a14:foregroundMark x1="63574" y1="96222" x2="63574" y2="96222"/>
                        <a14:foregroundMark x1="88184" y1="97166" x2="88184" y2="97166"/>
                        <a14:foregroundMark x1="86621" y1="96458" x2="86621" y2="9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96" y="-29182"/>
            <a:ext cx="7441609" cy="615531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2153416"/>
            <a:ext cx="9144000" cy="2387600"/>
          </a:xfrm>
        </p:spPr>
        <p:txBody>
          <a:bodyPr>
            <a:noAutofit/>
          </a:bodyPr>
          <a:lstStyle/>
          <a:p>
            <a:r>
              <a:rPr lang="en-US" sz="37200" dirty="0"/>
              <a:t>? ? ?</a:t>
            </a:r>
          </a:p>
        </p:txBody>
      </p:sp>
    </p:spTree>
    <p:extLst>
      <p:ext uri="{BB962C8B-B14F-4D97-AF65-F5344CB8AC3E}">
        <p14:creationId xmlns:p14="http://schemas.microsoft.com/office/powerpoint/2010/main" val="23181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50747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397" y="1069476"/>
            <a:ext cx="914400" cy="914400"/>
          </a:xfrm>
          <a:prstGeom prst="rect">
            <a:avLst/>
          </a:prstGeom>
        </p:spPr>
      </p:pic>
      <p:pic>
        <p:nvPicPr>
          <p:cNvPr id="19" name="Graphic 18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5797" y="1069475"/>
            <a:ext cx="914400" cy="914400"/>
          </a:xfrm>
          <a:prstGeom prst="rect">
            <a:avLst/>
          </a:prstGeom>
        </p:spPr>
      </p:pic>
      <p:pic>
        <p:nvPicPr>
          <p:cNvPr id="20" name="Graphic 19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521" y="1707424"/>
            <a:ext cx="914400" cy="914400"/>
          </a:xfrm>
          <a:prstGeom prst="rect">
            <a:avLst/>
          </a:prstGeom>
        </p:spPr>
      </p:pic>
      <p:pic>
        <p:nvPicPr>
          <p:cNvPr id="21" name="Graphic 20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4962" y="1707424"/>
            <a:ext cx="914400" cy="914400"/>
          </a:xfrm>
          <a:prstGeom prst="rect">
            <a:avLst/>
          </a:prstGeom>
        </p:spPr>
      </p:pic>
      <p:pic>
        <p:nvPicPr>
          <p:cNvPr id="22" name="Graphic 21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114" y="1707424"/>
            <a:ext cx="914400" cy="914400"/>
          </a:xfrm>
          <a:prstGeom prst="rect">
            <a:avLst/>
          </a:prstGeom>
        </p:spPr>
      </p:pic>
      <p:pic>
        <p:nvPicPr>
          <p:cNvPr id="23" name="Graphic 22" descr="Dumbb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0197" y="1069475"/>
            <a:ext cx="914400" cy="914400"/>
          </a:xfrm>
          <a:prstGeom prst="rect">
            <a:avLst/>
          </a:prstGeom>
        </p:spPr>
      </p:pic>
      <p:pic>
        <p:nvPicPr>
          <p:cNvPr id="30" name="Graphic 29" descr="Craw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99800">
            <a:off x="3753342" y="336106"/>
            <a:ext cx="1285744" cy="1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240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Technology problems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Ru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839009">
            <a:off x="3299491" y="800695"/>
            <a:ext cx="1373303" cy="1373303"/>
          </a:xfrm>
          <a:prstGeom prst="rect">
            <a:avLst/>
          </a:prstGeom>
        </p:spPr>
      </p:pic>
      <p:pic>
        <p:nvPicPr>
          <p:cNvPr id="34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2535565"/>
            <a:ext cx="914400" cy="914400"/>
          </a:xfrm>
          <a:prstGeom prst="rect">
            <a:avLst/>
          </a:prstGeom>
        </p:spPr>
      </p:pic>
      <p:pic>
        <p:nvPicPr>
          <p:cNvPr id="35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3444891"/>
            <a:ext cx="914400" cy="914400"/>
          </a:xfrm>
          <a:prstGeom prst="rect">
            <a:avLst/>
          </a:prstGeom>
        </p:spPr>
      </p:pic>
      <p:pic>
        <p:nvPicPr>
          <p:cNvPr id="36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2533028"/>
            <a:ext cx="914400" cy="914400"/>
          </a:xfrm>
          <a:prstGeom prst="rect">
            <a:avLst/>
          </a:prstGeom>
        </p:spPr>
      </p:pic>
      <p:pic>
        <p:nvPicPr>
          <p:cNvPr id="37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7662" y="3442354"/>
            <a:ext cx="914400" cy="914400"/>
          </a:xfrm>
          <a:prstGeom prst="rect">
            <a:avLst/>
          </a:prstGeom>
        </p:spPr>
      </p:pic>
      <p:pic>
        <p:nvPicPr>
          <p:cNvPr id="38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814" y="2533028"/>
            <a:ext cx="914400" cy="914400"/>
          </a:xfrm>
          <a:prstGeom prst="rect">
            <a:avLst/>
          </a:prstGeom>
        </p:spPr>
      </p:pic>
      <p:pic>
        <p:nvPicPr>
          <p:cNvPr id="39" name="Graphic 5" descr="Brain in hea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3966" y="3442354"/>
            <a:ext cx="914400" cy="914400"/>
          </a:xfrm>
          <a:prstGeom prst="rect">
            <a:avLst/>
          </a:prstGeom>
        </p:spPr>
      </p:pic>
      <p:pic>
        <p:nvPicPr>
          <p:cNvPr id="40" name="Graphic 39" descr="Da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84224" flipH="1">
            <a:off x="6876857" y="3085696"/>
            <a:ext cx="1803448" cy="18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4" b="12335"/>
          <a:stretch/>
        </p:blipFill>
        <p:spPr>
          <a:xfrm>
            <a:off x="0" y="0"/>
            <a:ext cx="12192000" cy="6129338"/>
          </a:xfrm>
          <a:prstGeom prst="rect">
            <a:avLst/>
          </a:prstGeom>
        </p:spPr>
      </p:pic>
      <p:pic>
        <p:nvPicPr>
          <p:cNvPr id="7" name="Graphic 6" descr="Hik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855" y="56513"/>
            <a:ext cx="1486443" cy="1486443"/>
          </a:xfrm>
          <a:prstGeom prst="rect">
            <a:avLst/>
          </a:prstGeom>
        </p:spPr>
      </p:pic>
      <p:pic>
        <p:nvPicPr>
          <p:cNvPr id="9" name="Graphic 8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564752" y="480199"/>
            <a:ext cx="914400" cy="914400"/>
          </a:xfrm>
          <a:prstGeom prst="rect">
            <a:avLst/>
          </a:prstGeom>
        </p:spPr>
      </p:pic>
      <p:pic>
        <p:nvPicPr>
          <p:cNvPr id="11" name="Graphic 10" descr="Mark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6226" y="2804570"/>
            <a:ext cx="1486443" cy="1486443"/>
          </a:xfrm>
          <a:prstGeom prst="rect">
            <a:avLst/>
          </a:prstGeom>
        </p:spPr>
      </p:pic>
      <p:pic>
        <p:nvPicPr>
          <p:cNvPr id="14" name="Graphic 13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200500">
            <a:off x="4515540" y="573362"/>
            <a:ext cx="914400" cy="914400"/>
          </a:xfrm>
          <a:prstGeom prst="rect">
            <a:avLst/>
          </a:prstGeom>
        </p:spPr>
      </p:pic>
      <p:pic>
        <p:nvPicPr>
          <p:cNvPr id="15" name="Graphic 14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42509">
            <a:off x="5356047" y="1036113"/>
            <a:ext cx="914400" cy="914400"/>
          </a:xfrm>
          <a:prstGeom prst="rect">
            <a:avLst/>
          </a:prstGeom>
        </p:spPr>
      </p:pic>
      <p:pic>
        <p:nvPicPr>
          <p:cNvPr id="16" name="Graphic 15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83535">
            <a:off x="6075761" y="1739452"/>
            <a:ext cx="914400" cy="914400"/>
          </a:xfrm>
          <a:prstGeom prst="rect">
            <a:avLst/>
          </a:prstGeom>
        </p:spPr>
      </p:pic>
      <p:pic>
        <p:nvPicPr>
          <p:cNvPr id="17" name="Graphic 16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40667">
            <a:off x="6788992" y="2468067"/>
            <a:ext cx="914400" cy="914400"/>
          </a:xfrm>
          <a:prstGeom prst="rect">
            <a:avLst/>
          </a:prstGeom>
        </p:spPr>
      </p:pic>
      <p:pic>
        <p:nvPicPr>
          <p:cNvPr id="18" name="Graphic 17" descr="Footpri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973972">
            <a:off x="7351686" y="3219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78228" y="892841"/>
            <a:ext cx="9325884" cy="2199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400" dirty="0">
                <a:latin typeface="Gabriola" panose="04040605051002020D02" pitchFamily="82" charset="0"/>
              </a:rPr>
              <a:t>f(n) +       +       </a:t>
            </a:r>
          </a:p>
        </p:txBody>
      </p:sp>
      <p:pic>
        <p:nvPicPr>
          <p:cNvPr id="4" name="Graphic 3" descr="Too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786" y="1000497"/>
            <a:ext cx="2158872" cy="2158872"/>
          </a:xfrm>
          <a:prstGeom prst="rect">
            <a:avLst/>
          </a:prstGeom>
        </p:spPr>
      </p:pic>
      <p:pic>
        <p:nvPicPr>
          <p:cNvPr id="6" name="Graphic 5" descr="Lightbulb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012" y="729392"/>
            <a:ext cx="2429977" cy="2429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8" y="4683841"/>
            <a:ext cx="1188998" cy="119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03" y="3543206"/>
            <a:ext cx="2328886" cy="875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36204"/>
            <a:ext cx="3038618" cy="2278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8" y="3632339"/>
            <a:ext cx="609849" cy="6308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57496" y="3510967"/>
            <a:ext cx="940140" cy="940140"/>
          </a:xfrm>
          <a:prstGeom prst="ellipse">
            <a:avLst/>
          </a:prstGeom>
          <a:noFill/>
          <a:ln w="76200">
            <a:solidFill>
              <a:srgbClr val="EB7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20722" y="4188524"/>
            <a:ext cx="3263964" cy="818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21" y="4188524"/>
            <a:ext cx="3263964" cy="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8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1" y="403286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98" y="724497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5180618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63" y="2301883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34" y="4045893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20" y="3371721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" y="1974313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506</Words>
  <Application>Microsoft Office PowerPoint</Application>
  <PresentationFormat>Widescreen</PresentationFormat>
  <Paragraphs>100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Gabriola</vt:lpstr>
      <vt:lpstr>Lucida Handwriting</vt:lpstr>
      <vt:lpstr>Office Theme</vt:lpstr>
      <vt:lpstr>PowerPoint Presentation</vt:lpstr>
      <vt:lpstr>PowerPoint Presentation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(not very) Bold predictions</vt:lpstr>
      <vt:lpstr>PowerPoint Presentation</vt:lpstr>
      <vt:lpstr>PowerPoint Presentation</vt:lpstr>
      <vt:lpstr>Cloud adoption &amp; automation</vt:lpstr>
      <vt:lpstr>Faster Time-to-Market</vt:lpstr>
      <vt:lpstr>PowerPoint Presentation</vt:lpstr>
      <vt:lpstr>Small, product focused teams</vt:lpstr>
      <vt:lpstr>PowerPoint Presentation</vt:lpstr>
      <vt:lpstr>Data driven decision making</vt:lpstr>
      <vt:lpstr>PowerPoint Presentation</vt:lpstr>
      <vt:lpstr>PowerPoint Presentation</vt:lpstr>
      <vt:lpstr>The End of  Brooks’s Law</vt:lpstr>
      <vt:lpstr>PowerPoint Presentation</vt:lpstr>
      <vt:lpstr>Serverless Usage Data  + ML  - Product  Self-Assembly</vt:lpstr>
      <vt:lpstr>PowerPoint Presentation</vt:lpstr>
      <vt:lpstr>? ? 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Manwaring, Phillip</cp:lastModifiedBy>
  <cp:revision>411</cp:revision>
  <dcterms:created xsi:type="dcterms:W3CDTF">2017-02-16T16:12:13Z</dcterms:created>
  <dcterms:modified xsi:type="dcterms:W3CDTF">2017-03-16T17:27:56Z</dcterms:modified>
</cp:coreProperties>
</file>